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7" r:id="rId6"/>
    <p:sldId id="428" r:id="rId7"/>
    <p:sldId id="332" r:id="rId8"/>
    <p:sldId id="284" r:id="rId9"/>
    <p:sldId id="335" r:id="rId10"/>
    <p:sldId id="336" r:id="rId11"/>
    <p:sldId id="339" r:id="rId12"/>
    <p:sldId id="337" r:id="rId13"/>
    <p:sldId id="338" r:id="rId14"/>
    <p:sldId id="344" r:id="rId15"/>
    <p:sldId id="347" r:id="rId16"/>
    <p:sldId id="345" r:id="rId17"/>
    <p:sldId id="346" r:id="rId18"/>
    <p:sldId id="334" r:id="rId19"/>
    <p:sldId id="427" r:id="rId20"/>
    <p:sldId id="424" r:id="rId21"/>
    <p:sldId id="263" r:id="rId22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  <a:srgbClr val="DCC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6" autoAdjust="0"/>
    <p:restoredTop sz="96671" autoAdjust="0"/>
  </p:normalViewPr>
  <p:slideViewPr>
    <p:cSldViewPr>
      <p:cViewPr varScale="1">
        <p:scale>
          <a:sx n="170" d="100"/>
          <a:sy n="170" d="100"/>
        </p:scale>
        <p:origin x="156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4080" y="200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5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2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'cities[Italy]:'</a:t>
            </a:r>
            <a:r>
              <a:rPr lang="en-GB" dirty="0"/>
              <a:t>, cities[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Italy'</a:t>
            </a:r>
            <a:r>
              <a:rPr lang="en-GB" dirty="0"/>
              <a:t>]) – throws an exception</a:t>
            </a:r>
            <a:br>
              <a:rPr lang="en-GB" dirty="0"/>
            </a:br>
            <a:br>
              <a:rPr lang="en-GB" dirty="0"/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cities.get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(Italy):'</a:t>
            </a:r>
            <a:r>
              <a:rPr lang="en-GB" dirty="0"/>
              <a:t>, </a:t>
            </a:r>
            <a:r>
              <a:rPr lang="en-GB" dirty="0" err="1"/>
              <a:t>cities.get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'Italy'</a:t>
            </a:r>
            <a:r>
              <a:rPr lang="en-GB" dirty="0"/>
              <a:t>)) – returns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75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Python </a:t>
            </a:r>
            <a:r>
              <a:rPr lang="en-GB"/>
              <a:t>Data Container Types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054C7-C0C6-FD48-8188-7A72184E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73877-D70F-0040-A9B7-39F059756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10CE81-612C-201F-5CBC-74BA6515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36" y="4953655"/>
            <a:ext cx="1490927" cy="7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522D3FD-F3C8-4746-A435-F2BC9932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40" y="1811340"/>
            <a:ext cx="5357421" cy="28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1004A-7FB5-1547-B9A6-184A548E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Tuples and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22A7-FDCC-9747-991C-596FA74A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 and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8963-F3F4-B94B-BEE5-B93628FD1A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70FB-F029-564D-A836-390D7F3D05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C62C-8D59-1D40-9367-36441E01A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E1E7F-3376-5A4C-8261-6B9052BD98D6}"/>
              </a:ext>
            </a:extLst>
          </p:cNvPr>
          <p:cNvSpPr txBox="1"/>
          <p:nvPr/>
        </p:nvSpPr>
        <p:spPr>
          <a:xfrm>
            <a:off x="1463286" y="4932509"/>
            <a:ext cx="372018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 = (1,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34.5)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[t1, l1]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 = (l2,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B3D68-51CD-E44B-9409-70DDD4B0A1D8}"/>
              </a:ext>
            </a:extLst>
          </p:cNvPr>
          <p:cNvSpPr txBox="1"/>
          <p:nvPr/>
        </p:nvSpPr>
        <p:spPr>
          <a:xfrm>
            <a:off x="3872880" y="5936350"/>
            <a:ext cx="372018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([(1, 'John', 34.5), ['Smith', 'Jones']], 'apple')</a:t>
            </a:r>
          </a:p>
        </p:txBody>
      </p:sp>
    </p:spTree>
    <p:extLst>
      <p:ext uri="{BB962C8B-B14F-4D97-AF65-F5344CB8AC3E}">
        <p14:creationId xmlns:p14="http://schemas.microsoft.com/office/powerpoint/2010/main" val="201360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8B1588-0EE3-9D41-8343-342F75938CCA}"/>
              </a:ext>
            </a:extLst>
          </p:cNvPr>
          <p:cNvSpPr txBox="1"/>
          <p:nvPr/>
        </p:nvSpPr>
        <p:spPr>
          <a:xfrm>
            <a:off x="704528" y="3480403"/>
            <a:ext cx="467372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empty_dictionary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{}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= {'Wales': 'Cardiff',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       'England': 'London',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'Scotland': 'Edinburgh',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   'Ireland': 'Dublin'}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print(cities)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5990"/>
          </a:xfrm>
        </p:spPr>
        <p:txBody>
          <a:bodyPr/>
          <a:lstStyle/>
          <a:p>
            <a:r>
              <a:rPr lang="en-US" sz="2400" dirty="0"/>
              <a:t>Set of </a:t>
            </a:r>
            <a:r>
              <a:rPr lang="en-US" sz="2400" dirty="0" err="1"/>
              <a:t>key:value</a:t>
            </a:r>
            <a:r>
              <a:rPr lang="en-US" sz="2400" dirty="0"/>
              <a:t> pairs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4" y="2150725"/>
            <a:ext cx="2376264" cy="203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E0772-4E94-C24B-99C7-5D02DDD1D70D}"/>
              </a:ext>
            </a:extLst>
          </p:cNvPr>
          <p:cNvSpPr txBox="1"/>
          <p:nvPr/>
        </p:nvSpPr>
        <p:spPr>
          <a:xfrm>
            <a:off x="4960739" y="5286367"/>
            <a:ext cx="3664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{'Wales': 'Cardiff', 'England': 'London', 'Scotland': 'Edinburgh', 'Ireland': 'Dublin'}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031-0F47-B44D-8147-F2702FD3FE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135C-64E6-C141-8E83-E3A4094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BC562-7A38-7546-B17A-AC0BB3DFE6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0CEC-227F-9711-B778-292B4044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7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858D-A7C1-E548-9EE6-CEAD730E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5A53-AE7D-964B-81D0-D8BEAC5A6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Working with Dictionaries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67F0-D68A-0F4A-BE2C-37F063C4E7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2F80-EDCE-EA45-A60D-417748B701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E6E80-791F-054C-BEB6-961B5628DA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D5FB74-9968-C444-868C-1B40D1E7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83" y="1812150"/>
            <a:ext cx="1856251" cy="15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5374C9-E949-0643-86B2-F75FA5FAD516}"/>
              </a:ext>
            </a:extLst>
          </p:cNvPr>
          <p:cNvSpPr txBox="1"/>
          <p:nvPr/>
        </p:nvSpPr>
        <p:spPr>
          <a:xfrm>
            <a:off x="560512" y="2197737"/>
            <a:ext cx="521539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print('cities[Wales]:', cities['Wales'])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(Ireland):',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cities.get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('Ireland’))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print(country, end=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print(cities[country])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cities.values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cities.keys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cities.items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'Wales'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'France' not in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cities['Scotland’]              # Delete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cities['France'] = 'Paris’         # Add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cities['Wales'] = 'Swansea’    # Replace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9D00F-0F3A-6F49-9EB0-9B6F1A10419D}"/>
              </a:ext>
            </a:extLst>
          </p:cNvPr>
          <p:cNvSpPr txBox="1"/>
          <p:nvPr/>
        </p:nvSpPr>
        <p:spPr>
          <a:xfrm>
            <a:off x="5241032" y="3864769"/>
            <a:ext cx="4319734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cities[Wales]: Cardiff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cities.get</a:t>
            </a:r>
            <a:r>
              <a:rPr lang="en-GB" sz="1200" dirty="0">
                <a:solidFill>
                  <a:schemeClr val="tx1"/>
                </a:solidFill>
              </a:rPr>
              <a:t>(Ireland): Dublin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dict_values</a:t>
            </a:r>
            <a:r>
              <a:rPr lang="en-GB" sz="1200" dirty="0">
                <a:solidFill>
                  <a:schemeClr val="tx1"/>
                </a:solidFill>
              </a:rPr>
              <a:t>(['Cardiff', 'London', 'Edinburgh', 'Dublin'])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dict_keys</a:t>
            </a:r>
            <a:r>
              <a:rPr lang="en-GB" sz="1200" dirty="0">
                <a:solidFill>
                  <a:schemeClr val="tx1"/>
                </a:solidFill>
              </a:rPr>
              <a:t>(['Wales', 'England', 'Scotland', 'Ireland'])</a:t>
            </a:r>
          </a:p>
          <a:p>
            <a:r>
              <a:rPr lang="en-GB" sz="1200" dirty="0" err="1">
                <a:solidFill>
                  <a:schemeClr val="tx1"/>
                </a:solidFill>
              </a:rPr>
              <a:t>dict_items</a:t>
            </a:r>
            <a:r>
              <a:rPr lang="en-GB" sz="1200" dirty="0">
                <a:solidFill>
                  <a:schemeClr val="tx1"/>
                </a:solidFill>
              </a:rPr>
              <a:t>([('Wales', 'Cardiff'), ('England', 'London'), ('Scotland', 'Edinburgh'), ('Ireland', 'Dublin')])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r>
              <a:rPr lang="en-GB" sz="1200" dirty="0">
                <a:solidFill>
                  <a:schemeClr val="tx1"/>
                </a:solidFill>
              </a:rPr>
              <a:t>True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4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B287-7906-D64F-B3E0-8B14FA9C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A9F9-1EE8-AA47-812A-EDB45669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Keys must be </a:t>
            </a:r>
            <a:r>
              <a:rPr lang="en-US" sz="2400" i="1" dirty="0"/>
              <a:t>immutable</a:t>
            </a:r>
          </a:p>
          <a:p>
            <a:pPr lvl="2"/>
            <a:r>
              <a:rPr lang="en-US" sz="1800" dirty="0"/>
              <a:t>but values can be any type of object </a:t>
            </a:r>
            <a:r>
              <a:rPr lang="en-US" sz="1800" dirty="0" err="1"/>
              <a:t>inc.</a:t>
            </a:r>
            <a:r>
              <a:rPr lang="en-US" sz="1800" dirty="0"/>
              <a:t> collections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4B02-76C9-0549-8CE7-86DF666FF1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23BFF-A5DD-0943-80FA-10F2ADB41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F108-872E-5C46-87A3-C99E177C9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57DC3-60DA-1A47-ACCE-6221BF7472E3}"/>
              </a:ext>
            </a:extLst>
          </p:cNvPr>
          <p:cNvSpPr txBox="1"/>
          <p:nvPr/>
        </p:nvSpPr>
        <p:spPr>
          <a:xfrm>
            <a:off x="920552" y="2987606"/>
            <a:ext cx="748883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seasons = {'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                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')}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print(seasons['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'][1])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CF273-143B-8248-B67A-52C9B3090B4D}"/>
              </a:ext>
            </a:extLst>
          </p:cNvPr>
          <p:cNvSpPr txBox="1"/>
          <p:nvPr/>
        </p:nvSpPr>
        <p:spPr>
          <a:xfrm>
            <a:off x="6242348" y="4581128"/>
            <a:ext cx="2592288" cy="46166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('Mar', 'Apr', 'May')</a:t>
            </a:r>
          </a:p>
          <a:p>
            <a:r>
              <a:rPr lang="en-GB" sz="1200" dirty="0">
                <a:solidFill>
                  <a:schemeClr val="tx1"/>
                </a:solidFill>
              </a:rPr>
              <a:t>Apr</a:t>
            </a:r>
          </a:p>
        </p:txBody>
      </p:sp>
    </p:spTree>
    <p:extLst>
      <p:ext uri="{BB962C8B-B14F-4D97-AF65-F5344CB8AC3E}">
        <p14:creationId xmlns:p14="http://schemas.microsoft.com/office/powerpoint/2010/main" val="358676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752A-F3C3-3341-ABE6-EF7F8240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88DAAA-13DA-8C4C-9848-FF2397D55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446700"/>
              </p:ext>
            </p:extLst>
          </p:nvPr>
        </p:nvGraphicFramePr>
        <p:xfrm>
          <a:off x="495300" y="1600200"/>
          <a:ext cx="8913814" cy="3937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72">
                  <a:extLst>
                    <a:ext uri="{9D8B030D-6E8A-4147-A177-3AD203B41FA5}">
                      <a16:colId xmlns:a16="http://schemas.microsoft.com/office/drawing/2014/main" val="778322365"/>
                    </a:ext>
                  </a:extLst>
                </a:gridCol>
                <a:gridCol w="7408442">
                  <a:extLst>
                    <a:ext uri="{9D8B030D-6E8A-4147-A177-3AD203B41FA5}">
                      <a16:colId xmlns:a16="http://schemas.microsoft.com/office/drawing/2014/main" val="71065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8723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5503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 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3434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fromkeys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dictionary with the specified keys and values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9939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get()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value of the specified key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1907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items()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tuple for each key value pair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6688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keys()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list containing the dictionary's keys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7986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setdefault</a:t>
                      </a:r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value of the specified key. If the key does not exist: insert the key,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1939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update()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Updates the dictionary with the specified key-value pairs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66757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values()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a list of all the values in the dictionary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2014222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1351A-61A4-004F-B517-066ED5D52C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BC4C8-3739-BE44-996D-28B214E8DF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62BCC-85F3-DB4B-BC3F-5C34AB35C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7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AA96-24E7-8147-9F3C-FC776E51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constructor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A443-7FDD-714C-9122-5E1B50FE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Take an iterable</a:t>
            </a:r>
          </a:p>
          <a:p>
            <a:pPr lvl="1"/>
            <a:r>
              <a:rPr lang="en-US" sz="2000" dirty="0"/>
              <a:t>anything implementing the iterable protocol</a:t>
            </a:r>
          </a:p>
          <a:p>
            <a:pPr lvl="2"/>
            <a:r>
              <a:rPr lang="en-US" sz="1600" dirty="0"/>
              <a:t>e.g. lists, tuples, sets etc.</a:t>
            </a:r>
          </a:p>
          <a:p>
            <a:r>
              <a:rPr lang="en-US" sz="2400" dirty="0"/>
              <a:t>Return a type of collection</a:t>
            </a:r>
          </a:p>
          <a:p>
            <a:pPr lvl="1"/>
            <a:endParaRPr lang="en-US" sz="14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400" dirty="0"/>
              <a:t>Dictionaries have </a:t>
            </a:r>
            <a:r>
              <a:rPr lang="en-US" sz="2400" dirty="0" err="1">
                <a:latin typeface="Courier" pitchFamily="2" charset="0"/>
              </a:rPr>
              <a:t>dict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lvl="1"/>
            <a:r>
              <a:rPr lang="en-US" sz="2000" dirty="0"/>
              <a:t>takes an iterable or a sequence of </a:t>
            </a:r>
            <a:r>
              <a:rPr lang="en-US" sz="2000" dirty="0" err="1"/>
              <a:t>key:value</a:t>
            </a:r>
            <a:r>
              <a:rPr lang="en-US" sz="2000" dirty="0"/>
              <a:t> pairs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0F54-3C3F-A342-90FE-32BF9494CD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6820-88C4-2341-A35F-A3A5664059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1422-02EA-0D40-8D82-3E5140110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9661-0B10-0D46-8E98-F45E30489A42}"/>
              </a:ext>
            </a:extLst>
          </p:cNvPr>
          <p:cNvSpPr txBox="1"/>
          <p:nvPr/>
        </p:nvSpPr>
        <p:spPr>
          <a:xfrm>
            <a:off x="1493762" y="3554838"/>
            <a:ext cx="15841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(iterable)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819A-B45C-B944-B236-E4768DFAD4E9}"/>
              </a:ext>
            </a:extLst>
          </p:cNvPr>
          <p:cNvSpPr txBox="1"/>
          <p:nvPr/>
        </p:nvSpPr>
        <p:spPr>
          <a:xfrm>
            <a:off x="1493762" y="5723139"/>
            <a:ext cx="649451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could be lists or tuples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dict2 =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'London'),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'), ('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A85C5-2581-6A40-9462-A89F0D5E34C7}"/>
              </a:ext>
            </a:extLst>
          </p:cNvPr>
          <p:cNvSpPr txBox="1"/>
          <p:nvPr/>
        </p:nvSpPr>
        <p:spPr>
          <a:xfrm>
            <a:off x="7042135" y="3554839"/>
            <a:ext cx="94614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A3352-660A-C141-B93C-CA7E23FAF10E}"/>
              </a:ext>
            </a:extLst>
          </p:cNvPr>
          <p:cNvSpPr txBox="1"/>
          <p:nvPr/>
        </p:nvSpPr>
        <p:spPr>
          <a:xfrm>
            <a:off x="6321152" y="315040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2060"/>
                </a:solidFill>
              </a:rPr>
              <a:t>Create empty containers</a:t>
            </a:r>
          </a:p>
        </p:txBody>
      </p:sp>
    </p:spTree>
    <p:extLst>
      <p:ext uri="{BB962C8B-B14F-4D97-AF65-F5344CB8AC3E}">
        <p14:creationId xmlns:p14="http://schemas.microsoft.com/office/powerpoint/2010/main" val="331396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1D63-D90B-954A-882B-9DC1EF73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2" y="159543"/>
            <a:ext cx="8913681" cy="1138237"/>
          </a:xfrm>
        </p:spPr>
        <p:txBody>
          <a:bodyPr/>
          <a:lstStyle/>
          <a:p>
            <a:r>
              <a:rPr lang="en-GB" dirty="0"/>
              <a:t>Check for membership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1DF3-716A-8143-90CE-C29F00B2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3135180" cy="4529138"/>
          </a:xfrm>
        </p:spPr>
        <p:txBody>
          <a:bodyPr/>
          <a:lstStyle/>
          <a:p>
            <a:r>
              <a:rPr lang="en-GB" sz="2400" dirty="0"/>
              <a:t>Can check to see if a value is in a container</a:t>
            </a:r>
          </a:p>
          <a:p>
            <a:pPr lvl="1"/>
            <a:r>
              <a:rPr lang="en-GB" sz="2000" dirty="0"/>
              <a:t>use the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in</a:t>
            </a:r>
            <a:r>
              <a:rPr lang="en-GB" sz="2000" dirty="0"/>
              <a:t> and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not in </a:t>
            </a:r>
            <a:r>
              <a:rPr lang="en-GB" sz="2000" dirty="0"/>
              <a:t>operators</a:t>
            </a:r>
          </a:p>
          <a:p>
            <a:pPr lvl="1"/>
            <a:r>
              <a:rPr lang="en-GB" sz="2000" dirty="0"/>
              <a:t>can be used with tuples, lists, sets, dictionary keys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C4D4-3D87-1443-A115-A9F35D75C8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9407E-15D5-644D-878B-4285BD57CC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8132-125F-F340-91A8-035DB22FE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C60C0D-DF7B-D049-84FC-DFB4F465D013}"/>
              </a:ext>
            </a:extLst>
          </p:cNvPr>
          <p:cNvSpPr txBox="1"/>
          <p:nvPr/>
        </p:nvSpPr>
        <p:spPr>
          <a:xfrm>
            <a:off x="3872880" y="1189257"/>
            <a:ext cx="4654143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tuples</a:t>
            </a:r>
          </a:p>
          <a:p>
            <a:r>
              <a:rPr lang="en-GB" sz="1600" dirty="0">
                <a:solidFill>
                  <a:schemeClr val="tx1"/>
                </a:solidFill>
              </a:rPr>
              <a:t>fruit = (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'pear'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'orange'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'plum'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'apple'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'orange' </a:t>
            </a:r>
            <a:r>
              <a:rPr lang="en-GB" sz="1600" b="1" dirty="0">
                <a:solidFill>
                  <a:srgbClr val="0000FF"/>
                </a:solidFill>
              </a:rPr>
              <a:t>not in </a:t>
            </a:r>
            <a:r>
              <a:rPr lang="en-GB" sz="1600" dirty="0">
                <a:solidFill>
                  <a:schemeClr val="tx1"/>
                </a:solidFill>
              </a:rPr>
              <a:t>fruit: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'orange is NOT in the Tuple'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Lists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list1 = [</a:t>
            </a:r>
            <a:r>
              <a:rPr lang="en-GB" sz="1600" b="1" dirty="0">
                <a:solidFill>
                  <a:schemeClr val="tx1"/>
                </a:solidFill>
              </a:rPr>
              <a:t>'John'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'Paul'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'George'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b="1" dirty="0">
                <a:solidFill>
                  <a:schemeClr val="tx1"/>
                </a:solidFill>
              </a:rPr>
              <a:t>'Ringo'</a:t>
            </a:r>
            <a:r>
              <a:rPr lang="en-GB" sz="1600" dirty="0">
                <a:solidFill>
                  <a:schemeClr val="tx1"/>
                </a:solidFill>
              </a:rPr>
              <a:t>]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'Pete'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list1: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else: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'Pete not in the list'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br>
              <a:rPr lang="en-GB" sz="1600" dirty="0">
                <a:solidFill>
                  <a:schemeClr val="tx1"/>
                </a:solidFill>
              </a:rPr>
            </a:b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i="1" dirty="0">
                <a:solidFill>
                  <a:schemeClr val="tx1"/>
                </a:solidFill>
              </a:rPr>
              <a:t># Dictionaries</a:t>
            </a:r>
            <a:br>
              <a:rPr lang="en-GB" sz="1600" i="1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cities = {</a:t>
            </a:r>
            <a:r>
              <a:rPr lang="en-GB" sz="1600" b="1" dirty="0">
                <a:solidFill>
                  <a:schemeClr val="tx1"/>
                </a:solidFill>
              </a:rPr>
              <a:t>'Wales'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'Cardiff'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'England'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'London'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'Northern 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'Belfast'</a:t>
            </a:r>
            <a:r>
              <a:rPr lang="en-GB" sz="1600" dirty="0">
                <a:solidFill>
                  <a:schemeClr val="tx1"/>
                </a:solidFill>
              </a:rPr>
              <a:t>,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         </a:t>
            </a:r>
            <a:r>
              <a:rPr lang="en-GB" sz="1600" b="1" dirty="0">
                <a:solidFill>
                  <a:schemeClr val="tx1"/>
                </a:solidFill>
              </a:rPr>
              <a:t>'Ireland'</a:t>
            </a:r>
            <a:r>
              <a:rPr lang="en-GB" sz="1600" dirty="0">
                <a:solidFill>
                  <a:schemeClr val="tx1"/>
                </a:solidFill>
              </a:rPr>
              <a:t>: </a:t>
            </a:r>
            <a:r>
              <a:rPr lang="en-GB" sz="1600" b="1" dirty="0">
                <a:solidFill>
                  <a:schemeClr val="tx1"/>
                </a:solidFill>
              </a:rPr>
              <a:t>'Dublin'</a:t>
            </a:r>
            <a:r>
              <a:rPr lang="en-GB" sz="1600" dirty="0">
                <a:solidFill>
                  <a:schemeClr val="tx1"/>
                </a:solidFill>
              </a:rPr>
              <a:t>}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if </a:t>
            </a:r>
            <a:r>
              <a:rPr lang="en-GB" sz="1600" b="1" dirty="0">
                <a:solidFill>
                  <a:schemeClr val="tx1"/>
                </a:solidFill>
              </a:rPr>
              <a:t>'Wales'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cities: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    print(</a:t>
            </a:r>
            <a:r>
              <a:rPr lang="en-GB" sz="1600" b="1" dirty="0">
                <a:solidFill>
                  <a:schemeClr val="tx1"/>
                </a:solidFill>
              </a:rPr>
              <a:t>'We know the capital of Wales'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B90CB-1166-254D-8655-99D4A27FD267}"/>
              </a:ext>
            </a:extLst>
          </p:cNvPr>
          <p:cNvSpPr txBox="1"/>
          <p:nvPr/>
        </p:nvSpPr>
        <p:spPr>
          <a:xfrm>
            <a:off x="7380638" y="3862432"/>
            <a:ext cx="2309682" cy="64633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orange is in the Tuple</a:t>
            </a:r>
          </a:p>
          <a:p>
            <a:r>
              <a:rPr lang="en-GB" sz="1200" dirty="0">
                <a:solidFill>
                  <a:schemeClr val="tx1"/>
                </a:solidFill>
              </a:rPr>
              <a:t>Pete not in the list</a:t>
            </a:r>
          </a:p>
          <a:p>
            <a:r>
              <a:rPr lang="en-GB" sz="1200" dirty="0">
                <a:solidFill>
                  <a:schemeClr val="tx1"/>
                </a:solidFill>
              </a:rPr>
              <a:t>We know the capital of Wales</a:t>
            </a:r>
          </a:p>
        </p:txBody>
      </p:sp>
    </p:spTree>
    <p:extLst>
      <p:ext uri="{BB962C8B-B14F-4D97-AF65-F5344CB8AC3E}">
        <p14:creationId xmlns:p14="http://schemas.microsoft.com/office/powerpoint/2010/main" val="347824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3B7D-F0CD-5347-A8AD-89AEA4C1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containers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87C-6536-8849-A1EE-41025C1E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iterate through all the values in a container</a:t>
            </a:r>
          </a:p>
          <a:p>
            <a:pPr lvl="1"/>
            <a:r>
              <a:rPr lang="en-US" sz="2000" dirty="0"/>
              <a:t>such as a list, a tuple or a set</a:t>
            </a:r>
          </a:p>
          <a:p>
            <a:r>
              <a:rPr lang="en-US" sz="2500" dirty="0"/>
              <a:t>Use a for loop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With a dictionary can iterate over the keys or values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B33D-06E6-0346-98A4-A20F0D64F2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6A1AC-DEE3-6C45-8579-1C7FAA3242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80A-4E2A-7844-8A5E-AEA24AF3D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BAC4D-00CF-6F40-AEA7-F50E3B263494}"/>
              </a:ext>
            </a:extLst>
          </p:cNvPr>
          <p:cNvSpPr txBox="1"/>
          <p:nvPr/>
        </p:nvSpPr>
        <p:spPr>
          <a:xfrm>
            <a:off x="3393149" y="2564904"/>
            <a:ext cx="244827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# Set up the list</a:t>
            </a:r>
          </a:p>
          <a:p>
            <a:r>
              <a:rPr lang="en-GB" sz="1600" dirty="0">
                <a:solidFill>
                  <a:schemeClr val="tx1"/>
                </a:solidFill>
              </a:rPr>
              <a:t>list = [1, 3, 5, 7, 9]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</a:t>
            </a:r>
          </a:p>
          <a:p>
            <a:r>
              <a:rPr lang="en-GB" sz="1600" dirty="0">
                <a:solidFill>
                  <a:schemeClr val="tx1"/>
                </a:solidFill>
              </a:rPr>
              <a:t># Using for loop 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list: 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   print(</a:t>
            </a:r>
            <a:r>
              <a:rPr lang="en-GB" sz="1600" dirty="0" err="1">
                <a:solidFill>
                  <a:schemeClr val="tx1"/>
                </a:solidFill>
              </a:rPr>
              <a:t>i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1EBB9-5CF7-B64C-8D84-43F7B2AB7F4A}"/>
              </a:ext>
            </a:extLst>
          </p:cNvPr>
          <p:cNvSpPr txBox="1"/>
          <p:nvPr/>
        </p:nvSpPr>
        <p:spPr>
          <a:xfrm>
            <a:off x="5622423" y="2981475"/>
            <a:ext cx="582012" cy="101566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1</a:t>
            </a:r>
          </a:p>
          <a:p>
            <a:r>
              <a:rPr lang="en-GB" sz="1200" dirty="0">
                <a:solidFill>
                  <a:schemeClr val="tx1"/>
                </a:solidFill>
              </a:rPr>
              <a:t>3</a:t>
            </a:r>
          </a:p>
          <a:p>
            <a:r>
              <a:rPr lang="en-GB" sz="1200" dirty="0">
                <a:solidFill>
                  <a:schemeClr val="tx1"/>
                </a:solidFill>
              </a:rPr>
              <a:t>5</a:t>
            </a:r>
          </a:p>
          <a:p>
            <a:r>
              <a:rPr lang="en-GB" sz="1200" dirty="0">
                <a:solidFill>
                  <a:schemeClr val="tx1"/>
                </a:solidFill>
              </a:rPr>
              <a:t>7</a:t>
            </a:r>
          </a:p>
          <a:p>
            <a:r>
              <a:rPr lang="en-GB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40C19-03A1-4D4B-89BE-7A037B105671}"/>
              </a:ext>
            </a:extLst>
          </p:cNvPr>
          <p:cNvSpPr txBox="1"/>
          <p:nvPr/>
        </p:nvSpPr>
        <p:spPr>
          <a:xfrm>
            <a:off x="848544" y="4782500"/>
            <a:ext cx="5580373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note keys are not strings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dict1 = 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Dublin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 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keys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key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print(key)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578F9-A9D6-9244-AE42-3C447D4830E5}"/>
              </a:ext>
            </a:extLst>
          </p:cNvPr>
          <p:cNvSpPr txBox="1"/>
          <p:nvPr/>
        </p:nvSpPr>
        <p:spPr>
          <a:xfrm>
            <a:off x="4730876" y="5607396"/>
            <a:ext cx="46805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iterate over the values (items) in the dictionary</a:t>
            </a:r>
          </a:p>
          <a:p>
            <a:r>
              <a:rPr lang="en-GB" sz="1600" b="1" dirty="0">
                <a:solidFill>
                  <a:srgbClr val="0000FF"/>
                </a:solidFill>
              </a:rPr>
              <a:t>for</a:t>
            </a:r>
            <a:r>
              <a:rPr lang="en-GB" sz="1600" dirty="0">
                <a:solidFill>
                  <a:schemeClr val="tx1"/>
                </a:solidFill>
              </a:rPr>
              <a:t> value </a:t>
            </a:r>
            <a:r>
              <a:rPr lang="en-GB" sz="1600" b="1" dirty="0">
                <a:solidFill>
                  <a:srgbClr val="0000FF"/>
                </a:solidFill>
              </a:rPr>
              <a:t>in</a:t>
            </a:r>
            <a:r>
              <a:rPr lang="en-GB" sz="1600" dirty="0">
                <a:solidFill>
                  <a:schemeClr val="tx1"/>
                </a:solidFill>
              </a:rPr>
              <a:t> dict1.values():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    print(value)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6FC827-F208-59F0-1550-673DB235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Characteristics of Data Containers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Collection Types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Tuples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Collection constructor functions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for membership &amp;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79B1F-D706-4E4F-805E-2CB01D913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1707EF0-4060-684C-8506-B99FF162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909" y="2996952"/>
            <a:ext cx="35737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585-EB7A-CC46-A94C-4304B657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Characteristics of Data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12D5-95BC-904C-803F-932DCEAB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Allow multiple values to be held together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Have a set of features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ordered or unordered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mutable or immutable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that is modifiable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allow duplicates or not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associate a value with an index or key</a:t>
            </a:r>
          </a:p>
          <a:p>
            <a:pPr lvl="1"/>
            <a:r>
              <a:rPr lang="en-GB" sz="2000" dirty="0">
                <a:ea typeface="Tahoma" panose="020B0604030504040204" pitchFamily="34" charset="0"/>
                <a:cs typeface="Tahoma" panose="020B0604030504040204" pitchFamily="34" charset="0"/>
              </a:rPr>
              <a:t>may be growable or not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Choose appropriate container type based on your requirements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Often referred to as collections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3911-3A78-1141-BF3C-919A46CC5D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D600-5435-F740-BF91-AB29AA3C46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042E3-C97F-8A48-946D-6B21EB70C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7729694-12E1-AEBB-A044-E0B36CDC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2478263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Collection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206" y="1484784"/>
            <a:ext cx="6113885" cy="45291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Four core container types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Tuples</a:t>
            </a:r>
            <a:r>
              <a:rPr lang="en-GB" sz="2000" dirty="0"/>
              <a:t> represent a collection of values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ordered, fixed size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immutable (cannot be modified)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Lists</a:t>
            </a:r>
            <a:r>
              <a:rPr lang="en-GB" sz="2000" dirty="0"/>
              <a:t> are 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allow duplicate members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67E342-6A61-8F4C-887D-76A98C451724}"/>
              </a:ext>
            </a:extLst>
          </p:cNvPr>
          <p:cNvSpPr txBox="1">
            <a:spLocks/>
          </p:cNvSpPr>
          <p:nvPr/>
        </p:nvSpPr>
        <p:spPr bwMode="auto">
          <a:xfrm>
            <a:off x="4736976" y="2492896"/>
            <a:ext cx="5248929" cy="388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1" dirty="0"/>
              <a:t>Sets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unordered, growable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do not allow duplicate values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can only hold immutable objects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Dictionaries</a:t>
            </a:r>
            <a:r>
              <a:rPr lang="en-GB" sz="2000" dirty="0"/>
              <a:t> are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ordered 3.7 on (unordered prior to 3.7)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mutable (changeable)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indexed by a key which references a value</a:t>
            </a:r>
          </a:p>
          <a:p>
            <a:pPr lvl="2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growable</a:t>
            </a:r>
          </a:p>
          <a:p>
            <a:pPr lvl="1"/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12B7391-B491-DD6B-6A11-5565CCF52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3" y="1349816"/>
            <a:ext cx="8913681" cy="4529138"/>
          </a:xfrm>
        </p:spPr>
        <p:txBody>
          <a:bodyPr/>
          <a:lstStyle/>
          <a:p>
            <a:r>
              <a:rPr lang="en-US" sz="2400" dirty="0"/>
              <a:t>Immutable ordered collections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Data Containers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495300" y="1844824"/>
            <a:ext cx="5990170" cy="47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empty_tuple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tup1 = (1, 3, 5, 7)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'tup1[0]:\t'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   # return a slice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'tup1[:3]:\t'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:3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'tup1[1:]:\t'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tup1[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(tup1):\t'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(tup1))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tup2 = (1,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-23.45)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 = 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'pear'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'plum'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'apple'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fruit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print(fruit)</a:t>
            </a:r>
          </a:p>
          <a:p>
            <a:pPr>
              <a:spcBef>
                <a:spcPts val="300"/>
              </a:spcBef>
              <a:buNone/>
            </a:pP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'orange'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tup3: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'orange is in the Tuple')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6147094" y="2780928"/>
            <a:ext cx="3240359" cy="289310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tup1[0]:	 1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tup1[1]:	 3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tup1[1:3]:	 (3,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tup1[:3]:	 (1, 3, 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tup1[1:]:	 (3, 5, 7)</a:t>
            </a:r>
          </a:p>
          <a:p>
            <a:r>
              <a:rPr lang="en-GB" sz="1400" dirty="0" err="1">
                <a:solidFill>
                  <a:schemeClr val="tx1"/>
                </a:solidFill>
                <a:latin typeface="Courier" pitchFamily="2" charset="0"/>
              </a:rPr>
              <a:t>len</a:t>
            </a: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(tup1):	 4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(1, 'John', True, -23.45)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pear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plum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apple</a:t>
            </a:r>
          </a:p>
          <a:p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orange is in the Tuple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443D7-F5CE-5D98-A86F-9CDC79F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93-2A8E-CC44-A008-244C7A63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9DC44-FB2B-0A47-86B9-B922A66E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nest tuples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4245-B6E7-CD4A-9845-0C2FA8F9F5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4109-22DB-AE4D-8286-D944B85B56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5AD3-2BC2-6245-9500-BA4065AE2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A61B4-DD18-DD4C-8242-ACDD294CD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82" y="2164091"/>
            <a:ext cx="5917994" cy="20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499557-38F4-D24E-95EC-47B0229FD7EE}"/>
              </a:ext>
            </a:extLst>
          </p:cNvPr>
          <p:cNvSpPr txBox="1"/>
          <p:nvPr/>
        </p:nvSpPr>
        <p:spPr>
          <a:xfrm>
            <a:off x="952238" y="4707613"/>
            <a:ext cx="522489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tuple1 = (1, 3, 5,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tuple2 = 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tuple3 = (42, tuple1, tuple2, 5.5)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print(tuple3[1][1])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9B892-B2F7-1442-BF23-1369262CB881}"/>
              </a:ext>
            </a:extLst>
          </p:cNvPr>
          <p:cNvSpPr txBox="1"/>
          <p:nvPr/>
        </p:nvSpPr>
        <p:spPr>
          <a:xfrm>
            <a:off x="4263864" y="5710863"/>
            <a:ext cx="474041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(42, (1, 3, 5, 7), ('John', 'Denise', 'Phoebe', 'Adam'), 5.5)</a:t>
            </a:r>
          </a:p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618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5ADB-D7B5-CD45-8A6A-DEA09C51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887DD-344E-354F-B8BD-82AC2119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136" y="412950"/>
            <a:ext cx="3168352" cy="954316"/>
          </a:xfrm>
        </p:spPr>
        <p:txBody>
          <a:bodyPr/>
          <a:lstStyle/>
          <a:p>
            <a:r>
              <a:rPr lang="en-US" sz="2400" dirty="0"/>
              <a:t>Mutable ordered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B98F1-5F59-8549-924A-A26F17E4142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D4882-F079-774F-AAAF-1957ACB6DF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33513-9C2E-5846-81B0-EA198CF03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9E21F-2374-954F-9AC5-7C0DC9A4FEBE}"/>
              </a:ext>
            </a:extLst>
          </p:cNvPr>
          <p:cNvSpPr txBox="1"/>
          <p:nvPr/>
        </p:nvSpPr>
        <p:spPr>
          <a:xfrm>
            <a:off x="520434" y="1526183"/>
            <a:ext cx="6520798" cy="5147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[] #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list()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 = 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'Paul'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'George'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'Ringo’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(list1))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'list1[1:3]:'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list1[1:3])  # obtain a slice from 1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'list[:3]:'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list1[:3])        # obtain a slice from start up to 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'list[1:]:'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list1[1:])        # obtain a slice from start 1 to end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([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'Albert'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(2, 7)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list1.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'Pete'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  <a:p>
            <a:pPr>
              <a:spcBef>
                <a:spcPts val="300"/>
              </a:spcBef>
              <a:buNone/>
            </a:pP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list1[1:3]</a:t>
            </a:r>
          </a:p>
          <a:p>
            <a:pPr>
              <a:spcBef>
                <a:spcPts val="300"/>
              </a:spcBef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print(list1)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028B8-C898-5A4F-A8E1-C2E1577A9161}"/>
              </a:ext>
            </a:extLst>
          </p:cNvPr>
          <p:cNvSpPr txBox="1"/>
          <p:nvPr/>
        </p:nvSpPr>
        <p:spPr>
          <a:xfrm>
            <a:off x="3872714" y="4456528"/>
            <a:ext cx="5824133" cy="212365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'Ringo'] :  4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list1[1]: Paul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list1[1:3]: ['Paul',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list[:3]: ['John', 'Paul', 'George’]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list[1:]: ['Paul', 'George', 'Ringo’]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'George', 'Ringo', 'Pete', 'Albert', 'Bob’]</a:t>
            </a:r>
          </a:p>
          <a:p>
            <a:pPr>
              <a:buNone/>
            </a:pPr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'Pete',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'Paul', 7, 'George', 'Ringo', 'Albert', 'Bob]</a:t>
            </a:r>
          </a:p>
          <a:p>
            <a:r>
              <a:rPr lang="en-GB" sz="1200" dirty="0">
                <a:solidFill>
                  <a:schemeClr val="tx1"/>
                </a:solidFill>
                <a:latin typeface="Courier" pitchFamily="2" charset="0"/>
              </a:rPr>
              <a:t>['John', 'George', 'Ringo', 'Albert', 'Bob']</a:t>
            </a:r>
          </a:p>
        </p:txBody>
      </p:sp>
    </p:spTree>
    <p:extLst>
      <p:ext uri="{BB962C8B-B14F-4D97-AF65-F5344CB8AC3E}">
        <p14:creationId xmlns:p14="http://schemas.microsoft.com/office/powerpoint/2010/main" val="10729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43755-03C2-E54F-A702-244F5DAC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3A6E5B6-011F-EB47-B183-3FF7850457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6539"/>
              </p:ext>
            </p:extLst>
          </p:nvPr>
        </p:nvGraphicFramePr>
        <p:xfrm>
          <a:off x="920552" y="1600200"/>
          <a:ext cx="820891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387">
                  <a:extLst>
                    <a:ext uri="{9D8B030D-6E8A-4147-A177-3AD203B41FA5}">
                      <a16:colId xmlns:a16="http://schemas.microsoft.com/office/drawing/2014/main" val="2801805551"/>
                    </a:ext>
                  </a:extLst>
                </a:gridCol>
                <a:gridCol w="7021525">
                  <a:extLst>
                    <a:ext uri="{9D8B030D-6E8A-4147-A177-3AD203B41FA5}">
                      <a16:colId xmlns:a16="http://schemas.microsoft.com/office/drawing/2014/main" val="2568220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19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append()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Adds an element at the end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9957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clear()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all the elements from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55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copy()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a copy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6194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count()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the number of elements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7495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extend()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elements of a list (or any iterable), to the end of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548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index()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the index of the first element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92821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insert()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Adds an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4676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pop()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element at the specified position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161263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remove()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Removes the item with the specified value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26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reverse()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Reverses the order of the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9785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sort()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Sorts the current list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939782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813F-C2C2-0D4B-BA5C-6BA0D53736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8C2E-7FFA-F341-8ADC-7E1FBFB99E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EF23-69A1-4340-96EB-7BBF8E65AF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63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B4A0-18A7-A04C-9B18-5F7F5BA2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6594-2F95-4B41-8099-0AE54E09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31249"/>
          </a:xfrm>
        </p:spPr>
        <p:txBody>
          <a:bodyPr/>
          <a:lstStyle/>
          <a:p>
            <a:r>
              <a:rPr lang="en-US" sz="2400" dirty="0"/>
              <a:t>Can nest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F2598-EDA9-0841-B14D-8FBA90981F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00D7-8444-584B-8F8E-0BF0918749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Data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0DE3D-1C11-4144-90D6-8B57374D1E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81DFA-3065-184B-B697-96265C604607}"/>
              </a:ext>
            </a:extLst>
          </p:cNvPr>
          <p:cNvSpPr txBox="1"/>
          <p:nvPr/>
        </p:nvSpPr>
        <p:spPr>
          <a:xfrm>
            <a:off x="632520" y="4945362"/>
            <a:ext cx="511256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 = [1, 43.5,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True]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31]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['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l1, l2,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']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root_list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[1][1])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40411-7C38-1848-9C51-7054019455A7}"/>
              </a:ext>
            </a:extLst>
          </p:cNvPr>
          <p:cNvSpPr txBox="1"/>
          <p:nvPr/>
        </p:nvSpPr>
        <p:spPr>
          <a:xfrm>
            <a:off x="3453780" y="5949280"/>
            <a:ext cx="520937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['John', [1, 43.5, Phoebe, True], ['apple', 'orange', 31], 'Denise’]</a:t>
            </a:r>
          </a:p>
          <a:p>
            <a:r>
              <a:rPr lang="en-GB" sz="1400" dirty="0">
                <a:solidFill>
                  <a:schemeClr val="tx1"/>
                </a:solidFill>
              </a:rPr>
              <a:t>43.5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CC724-C068-C6A0-F6B4-FF4D3C3086B1}"/>
              </a:ext>
            </a:extLst>
          </p:cNvPr>
          <p:cNvSpPr/>
          <p:nvPr/>
        </p:nvSpPr>
        <p:spPr bwMode="auto">
          <a:xfrm>
            <a:off x="3453780" y="2145211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CB0F04-D4AD-0319-0232-A399E919D53C}"/>
              </a:ext>
            </a:extLst>
          </p:cNvPr>
          <p:cNvSpPr/>
          <p:nvPr/>
        </p:nvSpPr>
        <p:spPr bwMode="auto">
          <a:xfrm>
            <a:off x="3677662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John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E06F91-9EA9-054A-0463-A8C0E93938B7}"/>
              </a:ext>
            </a:extLst>
          </p:cNvPr>
          <p:cNvSpPr/>
          <p:nvPr/>
        </p:nvSpPr>
        <p:spPr bwMode="auto">
          <a:xfrm>
            <a:off x="6466008" y="2378505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Denise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F64B4B-2F7B-A5C4-F358-21FE29A30B11}"/>
              </a:ext>
            </a:extLst>
          </p:cNvPr>
          <p:cNvSpPr/>
          <p:nvPr/>
        </p:nvSpPr>
        <p:spPr bwMode="auto">
          <a:xfrm>
            <a:off x="4597729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C0E83B-13B5-A6F4-E45C-0BE27BFB9A4F}"/>
              </a:ext>
            </a:extLst>
          </p:cNvPr>
          <p:cNvSpPr/>
          <p:nvPr/>
        </p:nvSpPr>
        <p:spPr bwMode="auto">
          <a:xfrm>
            <a:off x="5517796" y="2376403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A85C2-6491-58F2-1C2B-2DF69016C0E7}"/>
              </a:ext>
            </a:extLst>
          </p:cNvPr>
          <p:cNvSpPr/>
          <p:nvPr/>
        </p:nvSpPr>
        <p:spPr bwMode="auto">
          <a:xfrm>
            <a:off x="848544" y="3713518"/>
            <a:ext cx="3960440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2D1DA-C116-29A0-B1AF-AC81848B0A52}"/>
              </a:ext>
            </a:extLst>
          </p:cNvPr>
          <p:cNvSpPr/>
          <p:nvPr/>
        </p:nvSpPr>
        <p:spPr bwMode="auto">
          <a:xfrm>
            <a:off x="11005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CDE33B-BF60-FB73-DFB8-E62FFC628FA4}"/>
              </a:ext>
            </a:extLst>
          </p:cNvPr>
          <p:cNvSpPr/>
          <p:nvPr/>
        </p:nvSpPr>
        <p:spPr bwMode="auto">
          <a:xfrm>
            <a:off x="386077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True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808EFC3-BAD3-1DAC-DBAF-98375417304E}"/>
              </a:ext>
            </a:extLst>
          </p:cNvPr>
          <p:cNvSpPr/>
          <p:nvPr/>
        </p:nvSpPr>
        <p:spPr bwMode="auto">
          <a:xfrm>
            <a:off x="2020639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43.5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F01D5F-BC4B-38A3-E2AF-036F11892FD9}"/>
              </a:ext>
            </a:extLst>
          </p:cNvPr>
          <p:cNvSpPr/>
          <p:nvPr/>
        </p:nvSpPr>
        <p:spPr bwMode="auto">
          <a:xfrm>
            <a:off x="2887442" y="3946812"/>
            <a:ext cx="873337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 Phoebe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75341D-CD51-FE52-45AC-3F92FD8F7EFD}"/>
              </a:ext>
            </a:extLst>
          </p:cNvPr>
          <p:cNvSpPr/>
          <p:nvPr/>
        </p:nvSpPr>
        <p:spPr bwMode="auto">
          <a:xfrm>
            <a:off x="6199330" y="3713518"/>
            <a:ext cx="3051956" cy="852909"/>
          </a:xfrm>
          <a:prstGeom prst="rect">
            <a:avLst/>
          </a:prstGeom>
          <a:solidFill>
            <a:srgbClr val="DCC8E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5102AD-5B1D-698B-D8D2-9DB17C37CF37}"/>
              </a:ext>
            </a:extLst>
          </p:cNvPr>
          <p:cNvSpPr/>
          <p:nvPr/>
        </p:nvSpPr>
        <p:spPr bwMode="auto">
          <a:xfrm>
            <a:off x="6451358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apple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038680-8DC9-DEBA-B332-D3DAE4AF4D16}"/>
              </a:ext>
            </a:extLst>
          </p:cNvPr>
          <p:cNvSpPr/>
          <p:nvPr/>
        </p:nvSpPr>
        <p:spPr bwMode="auto">
          <a:xfrm>
            <a:off x="7371425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orange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A418669-8B55-32C0-4276-5B9E62D6A184}"/>
              </a:ext>
            </a:extLst>
          </p:cNvPr>
          <p:cNvSpPr/>
          <p:nvPr/>
        </p:nvSpPr>
        <p:spPr bwMode="auto">
          <a:xfrm>
            <a:off x="8291492" y="3946812"/>
            <a:ext cx="720080" cy="386321"/>
          </a:xfrm>
          <a:prstGeom prst="roundRect">
            <a:avLst/>
          </a:prstGeom>
          <a:solidFill>
            <a:srgbClr val="FFD2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31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23519-FBA9-667A-E4F9-9E85A7058FAB}"/>
              </a:ext>
            </a:extLst>
          </p:cNvPr>
          <p:cNvSpPr txBox="1"/>
          <p:nvPr/>
        </p:nvSpPr>
        <p:spPr>
          <a:xfrm>
            <a:off x="4850777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6F76DB-6ECE-75C0-E0AD-61F6AF6BF2F6}"/>
              </a:ext>
            </a:extLst>
          </p:cNvPr>
          <p:cNvSpPr txBox="1"/>
          <p:nvPr/>
        </p:nvSpPr>
        <p:spPr>
          <a:xfrm>
            <a:off x="3917004" y="2735484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319628-D640-498D-3C89-859D9FCC82B0}"/>
              </a:ext>
            </a:extLst>
          </p:cNvPr>
          <p:cNvSpPr txBox="1"/>
          <p:nvPr/>
        </p:nvSpPr>
        <p:spPr>
          <a:xfrm>
            <a:off x="5784550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75ACF-D1A8-D04C-763A-F690D4864CB2}"/>
              </a:ext>
            </a:extLst>
          </p:cNvPr>
          <p:cNvSpPr txBox="1"/>
          <p:nvPr/>
        </p:nvSpPr>
        <p:spPr>
          <a:xfrm>
            <a:off x="7567658" y="42945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44BF9-D5EE-C915-DF1C-99A68C51C7A6}"/>
              </a:ext>
            </a:extLst>
          </p:cNvPr>
          <p:cNvSpPr txBox="1"/>
          <p:nvPr/>
        </p:nvSpPr>
        <p:spPr>
          <a:xfrm>
            <a:off x="6655274" y="430880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FF2D5-C8C0-49FB-0DB9-3B72CD4C376E}"/>
              </a:ext>
            </a:extLst>
          </p:cNvPr>
          <p:cNvSpPr txBox="1"/>
          <p:nvPr/>
        </p:nvSpPr>
        <p:spPr>
          <a:xfrm>
            <a:off x="8487725" y="43073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6D0A5-291F-3C76-F7C1-B1BBD224AE30}"/>
              </a:ext>
            </a:extLst>
          </p:cNvPr>
          <p:cNvSpPr txBox="1"/>
          <p:nvPr/>
        </p:nvSpPr>
        <p:spPr>
          <a:xfrm>
            <a:off x="6718324" y="273548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1BDFD-C5FC-E9AA-B5C6-C9ED3B9E1E00}"/>
              </a:ext>
            </a:extLst>
          </p:cNvPr>
          <p:cNvSpPr txBox="1"/>
          <p:nvPr/>
        </p:nvSpPr>
        <p:spPr>
          <a:xfrm>
            <a:off x="2256456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697F8D-AE30-389D-387D-B7A542F606D6}"/>
              </a:ext>
            </a:extLst>
          </p:cNvPr>
          <p:cNvSpPr txBox="1"/>
          <p:nvPr/>
        </p:nvSpPr>
        <p:spPr>
          <a:xfrm>
            <a:off x="1322683" y="431981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39F253-F8DF-37EE-C8B1-7AC0CB662A29}"/>
              </a:ext>
            </a:extLst>
          </p:cNvPr>
          <p:cNvSpPr txBox="1"/>
          <p:nvPr/>
        </p:nvSpPr>
        <p:spPr>
          <a:xfrm>
            <a:off x="3190229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DBE8C-C528-0E1D-F71D-264204ADECDB}"/>
              </a:ext>
            </a:extLst>
          </p:cNvPr>
          <p:cNvSpPr txBox="1"/>
          <p:nvPr/>
        </p:nvSpPr>
        <p:spPr>
          <a:xfrm>
            <a:off x="4124003" y="43198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B5EBC4-3CA5-0217-DD85-74D4E70F49C5}"/>
              </a:ext>
            </a:extLst>
          </p:cNvPr>
          <p:cNvCxnSpPr/>
          <p:nvPr/>
        </p:nvCxnSpPr>
        <p:spPr bwMode="auto">
          <a:xfrm flipH="1">
            <a:off x="2737909" y="2564904"/>
            <a:ext cx="2215091" cy="1148614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133616-7482-2783-BBE3-DD78E2FD0C9F}"/>
              </a:ext>
            </a:extLst>
          </p:cNvPr>
          <p:cNvCxnSpPr>
            <a:endCxn id="20" idx="0"/>
          </p:cNvCxnSpPr>
          <p:nvPr/>
        </p:nvCxnSpPr>
        <p:spPr bwMode="auto">
          <a:xfrm>
            <a:off x="5916529" y="2577796"/>
            <a:ext cx="1808779" cy="1135722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87378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46C3F6-BFA8-4225-91C9-FED585D086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DDE5F0-BB8E-4F85-939B-78AD494075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1960</Words>
  <Application>Microsoft Macintosh PowerPoint</Application>
  <PresentationFormat>A4 Paper (210x297 mm)</PresentationFormat>
  <Paragraphs>329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</vt:lpstr>
      <vt:lpstr>Garamond</vt:lpstr>
      <vt:lpstr>Tahoma</vt:lpstr>
      <vt:lpstr>Times New Roman</vt:lpstr>
      <vt:lpstr>Verdana</vt:lpstr>
      <vt:lpstr>Wingdings</vt:lpstr>
      <vt:lpstr>Default Design</vt:lpstr>
      <vt:lpstr>1_Default Design</vt:lpstr>
      <vt:lpstr>Python Data Container Types</vt:lpstr>
      <vt:lpstr>Plan for Session</vt:lpstr>
      <vt:lpstr>Characteristics of Data Containers</vt:lpstr>
      <vt:lpstr>Python Collection Types</vt:lpstr>
      <vt:lpstr>Tuples</vt:lpstr>
      <vt:lpstr>Nested Tuples</vt:lpstr>
      <vt:lpstr>Lists</vt:lpstr>
      <vt:lpstr>List methods</vt:lpstr>
      <vt:lpstr>Nested Lists</vt:lpstr>
      <vt:lpstr>Nesting Tuples and Lists</vt:lpstr>
      <vt:lpstr>Dictionaries</vt:lpstr>
      <vt:lpstr>Dictionaries</vt:lpstr>
      <vt:lpstr>Nesting Dictionaries</vt:lpstr>
      <vt:lpstr>Dictionary Methods</vt:lpstr>
      <vt:lpstr>Collection constructor functions</vt:lpstr>
      <vt:lpstr>Check for membership of Containers</vt:lpstr>
      <vt:lpstr>Iterating through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165</cp:revision>
  <cp:lastPrinted>2023-08-04T08:39:56Z</cp:lastPrinted>
  <dcterms:modified xsi:type="dcterms:W3CDTF">2025-03-17T14:37:06Z</dcterms:modified>
</cp:coreProperties>
</file>